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AF314-EBB3-4514-9814-0C45DBA81748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F9E59-6EE5-4BE9-A369-9AECD08626C7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AF314-EBB3-4514-9814-0C45DBA81748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F9E59-6EE5-4BE9-A369-9AECD08626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AF314-EBB3-4514-9814-0C45DBA81748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F9E59-6EE5-4BE9-A369-9AECD08626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AF314-EBB3-4514-9814-0C45DBA81748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F9E59-6EE5-4BE9-A369-9AECD08626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AF314-EBB3-4514-9814-0C45DBA81748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F9E59-6EE5-4BE9-A369-9AECD08626C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AF314-EBB3-4514-9814-0C45DBA81748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F9E59-6EE5-4BE9-A369-9AECD08626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AF314-EBB3-4514-9814-0C45DBA81748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F9E59-6EE5-4BE9-A369-9AECD08626C7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AF314-EBB3-4514-9814-0C45DBA81748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F9E59-6EE5-4BE9-A369-9AECD08626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AF314-EBB3-4514-9814-0C45DBA81748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F9E59-6EE5-4BE9-A369-9AECD08626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3AF314-EBB3-4514-9814-0C45DBA81748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2F9E59-6EE5-4BE9-A369-9AECD08626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43AF314-EBB3-4514-9814-0C45DBA81748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E2F9E59-6EE5-4BE9-A369-9AECD08626C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43AF314-EBB3-4514-9814-0C45DBA81748}" type="datetimeFigureOut">
              <a:rPr lang="ru-RU" smtClean="0"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E2F9E59-6EE5-4BE9-A369-9AECD08626C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Выражение сравнения в сложном предложении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56696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Выражение реального сравнения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412875"/>
          <a:ext cx="77724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400"/>
                <a:gridCol w="3168352"/>
                <a:gridCol w="27466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выражения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Она говорила тихо и ласково, как обычно говорят с детьми.</a:t>
                      </a:r>
                    </a:p>
                    <a:p>
                      <a:r>
                        <a:rPr lang="ru-RU" sz="1400" i="1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Мы шли по улице</a:t>
                      </a:r>
                      <a:r>
                        <a:rPr lang="ru-RU" sz="1400" i="1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не спеша, как ходят иногда старые приятели.</a:t>
                      </a:r>
                      <a:endParaRPr lang="ru-RU" sz="1400" i="1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Указывает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достоверное сравнение. Настоящее расширенное придаёт предложению обобщающий характер.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(ТОЧНО) ТАК ЖЕ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Иван решил стать лесником, точно так же как это сделал много лет назад его отец.</a:t>
                      </a:r>
                      <a:endParaRPr lang="ru-RU" sz="1400" i="1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КАК…,ТАК 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Подобно тому как врач каждое утро обходит своих пациентов, так и Иван Антонович каждое утро обходил все классы своей небольшой</a:t>
                      </a:r>
                      <a:r>
                        <a:rPr lang="ru-RU" sz="1400" i="1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школы.</a:t>
                      </a:r>
                      <a:endParaRPr lang="ru-RU" sz="1400" i="1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Если придаточное предложение находится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препозиции и начинается союзом 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как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или 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подобно тому как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(книжное), то главная часть начинается с 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так 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Он умнее, чем я думал.</a:t>
                      </a:r>
                      <a:endParaRPr lang="ru-RU" sz="1400" i="1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Указывает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сопоставление по нарастанию или убыванию признака. В предложениях с 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чем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чем…, тем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обязательная сравнительная степень в главном.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ЧЕМ…, ТЕМ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Чем больше книг по экологии он читал, тем более</a:t>
                      </a:r>
                      <a:r>
                        <a:rPr lang="ru-RU" sz="1400" i="1" baseline="0" dirty="0" smtClean="0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ясной становилась для него важность этой науки для современного мира.</a:t>
                      </a:r>
                      <a:endParaRPr lang="ru-RU" sz="1400" i="1" dirty="0"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404664"/>
            <a:ext cx="8064896" cy="6117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       В предложениях реального сравнения событий употребляются союзы и союзные сочетания </a:t>
            </a:r>
            <a:r>
              <a:rPr lang="ru-RU" sz="145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как, так, точно так же как, подобно тому как 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и другие. Союз </a:t>
            </a:r>
            <a:r>
              <a:rPr lang="ru-RU" sz="145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– наиболее употребительный, выражает сравнение в самом общем виде. Придаточная часть указывает:</a:t>
            </a:r>
          </a:p>
          <a:p>
            <a:r>
              <a:rPr lang="ru-RU" sz="14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- на типовую, обычную ситуацию, ситуацию-эталон:</a:t>
            </a:r>
          </a:p>
          <a:p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5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 вот всё кончилось хорошо, как всегда всё кончается в новогодних рассказах (Бианки).</a:t>
            </a:r>
          </a:p>
          <a:p>
            <a:r>
              <a:rPr lang="ru-RU" sz="14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- на единичную, аналогичную, реально имевшую место ситуацию:</a:t>
            </a:r>
          </a:p>
          <a:p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5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Улицы были пустынны, как пустынны они в выходные и по праздникам.</a:t>
            </a:r>
          </a:p>
          <a:p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     Союзы так же как, подобно тому как указывают на сходство между двумя реальными явлениями:</a:t>
            </a:r>
          </a:p>
          <a:p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5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Фольклор неисчерпаем, так же как неисчерпаема письменная литература (Осетров).</a:t>
            </a:r>
          </a:p>
          <a:p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    Если придаточная часть находится в препозиции к главной, то она начинается союзами </a:t>
            </a:r>
            <a:r>
              <a:rPr lang="ru-RU" sz="145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145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подобно тому как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, а в начале главной части может стоять частица </a:t>
            </a:r>
            <a:r>
              <a:rPr lang="ru-RU" sz="145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 и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45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И как реки встречаются в море, / Так встречаются люди в Москве (Гусев).</a:t>
            </a:r>
          </a:p>
          <a:p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5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Подобно тому как мать любила сына, так и он любил её, безоглядно и крепко.</a:t>
            </a:r>
          </a:p>
          <a:p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    В препозиции придаточная часть может описывать достаточно распространённую ситуацию, и тогда предложение начинается сочетанием </a:t>
            </a:r>
            <a:r>
              <a:rPr lang="ru-RU" sz="145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это часто (нередко) не раз/ всегда 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+глаголы </a:t>
            </a:r>
            <a:r>
              <a:rPr lang="ru-RU" sz="145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делать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145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бывать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5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это всегда было с гастролями этого оркестра, билеты на концерты купить было необычайно трудно</a:t>
            </a: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    Сказуемое в придаточной части:</a:t>
            </a:r>
          </a:p>
          <a:p>
            <a:pPr>
              <a:buFontTx/>
              <a:buChar char="-"/>
            </a:pPr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пропускается, если оно не является элементом сравнения:</a:t>
            </a:r>
          </a:p>
          <a:p>
            <a:r>
              <a:rPr lang="ru-RU" sz="145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Наташа ездила в университет на велосипеде, как и Илья.</a:t>
            </a:r>
          </a:p>
          <a:p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- Не пропускается, если оно является элементом сравнения, или глагольные формы отличаются временем, наклонением, модальностью:</a:t>
            </a:r>
          </a:p>
          <a:p>
            <a:r>
              <a:rPr lang="ru-RU" sz="145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5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Этот известный писатель и драматург умер, как и жил, тихо и незаметно.</a:t>
            </a:r>
          </a:p>
          <a:p>
            <a:r>
              <a:rPr lang="ru-RU" sz="145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Ему хотелось бы поступать, как всегда поступает его старший брат.</a:t>
            </a:r>
          </a:p>
          <a:p>
            <a:endParaRPr lang="ru-RU" sz="145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06489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К предложениям с пропуском сказуемого близки предложения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 сравнительным оборотом:</a:t>
            </a:r>
          </a:p>
          <a:p>
            <a:r>
              <a:rPr lang="ru-RU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Ему хотелось бы поступать, как его старший брат.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Если в сравнительном обороте сравнение относится к прилагательному, то существительное имеет форму именительного падежа: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Глаза его были холодными и зеленоватыми, как лёд.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Иногда в таких сравнительных оборотах указывается на сходство: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принадлежности (родительный падеж):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девочки были чёрные, как у матери, глаза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 времени или месту (любой падеж времени и места):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Было холодное, как зимой, утро.</a:t>
            </a:r>
          </a:p>
          <a:p>
            <a:r>
              <a:rPr lang="ru-RU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Дорога к деревне была страшной и тёмной, как в лесу.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Обороты с союзом как могут иметь значение указания на то, что данный предмет является одним из ряда подобных («например») в этом случае используется  выражение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такой… как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Ему нравились книги таких писателей, как братья Стругацкие.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Обороты с как могут иметь значение уподобления. Подобные обороты часты в разговорной речи. В таких оборотах может быть использована частица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 также лексические показатели общности: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все, многие, некоторые, другие, остальные, каждый, любой, всякий, большинство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другие: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и многие молодые люди нашего времени, Кирилл носил длинные, очень широкие брюки, спортивные ботинки и кепку, козырьком назад.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35292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Придаточные сравнительные с союзом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чем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главной части, как правило, бывают неполными, так как в них не 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вторяются те компоненты, которые есть в главном предложении: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не видел города красивее, чем этот.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В таких конструкциях употребляются: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формы компаратива: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новом пальто она казалась стройнее, чем раньше.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сочетания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совсем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 прилагательное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другой, иной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совсем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наречия 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по-другому, по-иному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Зимой город становился совсем другим, чем летом.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Теперь, когда они стали старше, они относились друг к другу совсем по-иному, чем раньше, в молодости.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Такие конструкции невозможны: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если придаточное предложение в модальном и временном отношении не совпадает со сказуемым главного предложения: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 сделает эту работу лучше, чем сделала бы я.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если сказуемые в главном и придаточном предложении не совпадают лексически:</a:t>
            </a:r>
          </a:p>
          <a:p>
            <a:r>
              <a:rPr lang="ru-RU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Он больше любит слушать других, чем говорить самому.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468664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Выражение предполагаемого сравнения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125538"/>
          <a:ext cx="7546032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7440"/>
                <a:gridCol w="532859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выражения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КАК (БЫ)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БУДТО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(БЫ)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БУДТО (БЫ)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Он очень волновался, будто бы от этого разговора зависела его жизнь.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Они не поздоровались, как будто не были знакомы.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99592" y="2564904"/>
            <a:ext cx="7776864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В предложениях с союзами </a:t>
            </a: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будто, как будто, как бы, словно, точно, как если бы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придаточная часть называет ирреальную, несуществующую ситуацию: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Я помню всё, как будто это было вчера.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Союзы </a:t>
            </a: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будто, как будто, словно, точно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могут иметь при себе частицу бы, при этом модальность предложения принципиально не изменяется: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Я помню всё, будто бы это было вчера.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10136"/>
            <a:ext cx="849694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В предложениях с союзами без частицы бы могут употребляться глаголы в форме настоящего времени: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посмотрел на нас печально, как будто видит в последний раз.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Если союзы включают в себя частицу </a:t>
            </a:r>
            <a:r>
              <a:rPr lang="ru-RU" sz="1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бы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глагол-сказуемое при этом стоит в форме прошедшего времени: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посмотрел на нас печально, как будто бы видел в последний раз.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Предикаты главной и придаточной частей в предложениях с этими союзами по смыслу далеки друг от друга. Но иногда в этих предложениях может быть общий компонент: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вещь, лицо, предмет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Для идентификации этого компонента используются слова </a:t>
            </a:r>
            <a:r>
              <a:rPr lang="ru-RU" sz="1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он, этот, мой, его, там, сюда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другие:</a:t>
            </a:r>
          </a:p>
          <a:p>
            <a:r>
              <a:rPr lang="ru-RU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В часах что-то зазвенело, будто там лопнула пружина.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Союзы группы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будто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не синонимичны. Так союз </a:t>
            </a:r>
            <a:r>
              <a:rPr lang="ru-RU" sz="1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как если бы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подчёркивает условность, недостоверность сравнения: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Перед каждым выходом на сцену он волновался, как если бы это был его первый выход.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Союз </a:t>
            </a:r>
            <a:r>
              <a:rPr lang="ru-RU" sz="1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как будто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вносит в сравнение оттенок условия. В этом случае он синонимичен союзу </a:t>
            </a:r>
            <a:r>
              <a:rPr lang="ru-RU" sz="1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как если бы: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 дружески беседовали, как будто (как если бы) были знакомы много лет. </a:t>
            </a:r>
          </a:p>
          <a:p>
            <a:r>
              <a:rPr lang="ru-RU" sz="160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Он говорил так уверенно и авторитетно, как будто (как если бы) был специалистом в этом вопросе.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В таких предложениях невозможно использование союза </a:t>
            </a:r>
            <a:r>
              <a:rPr lang="ru-RU" sz="1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40672"/>
          </a:xfrm>
        </p:spPr>
        <p:txBody>
          <a:bodyPr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Другие случаи выражения сравнения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268413"/>
          <a:ext cx="77724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3371056"/>
                <a:gridCol w="181054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выражения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ТАК…, (КАК) БУДТО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Ане было так одиноко, (как) будто</a:t>
                      </a:r>
                      <a:r>
                        <a:rPr lang="ru-RU" sz="1800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она была одна на всём свете.</a:t>
                      </a:r>
                      <a:endParaRPr lang="ru-RU" sz="180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Указывают на усиление меры и степени путём сравнения.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ТАКОЙ…, (БУДТО)</a:t>
                      </a: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КАК БУДТО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(СЛОВНО)</a:t>
                      </a:r>
                    </a:p>
                    <a:p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ТОЧНО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День был такой солнечный и светлый, как будто уже пришла весна.</a:t>
                      </a:r>
                      <a:endParaRPr lang="ru-RU" sz="1800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ТОГО…, (КАК)</a:t>
                      </a: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БУДТО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душе было до того легко и радостно, будто не было ежедневных забот,</a:t>
                      </a:r>
                      <a:r>
                        <a:rPr lang="ru-RU" i="1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впереди всё было ясно и светло.</a:t>
                      </a:r>
                      <a:endParaRPr lang="ru-RU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48872B7-7AB7-465F-AFAB-C9A3EFB27852}"/>
</file>

<file path=customXml/itemProps2.xml><?xml version="1.0" encoding="utf-8"?>
<ds:datastoreItem xmlns:ds="http://schemas.openxmlformats.org/officeDocument/2006/customXml" ds:itemID="{CD08B4EB-75CD-4FAE-8241-43DF90CA1537}"/>
</file>

<file path=customXml/itemProps3.xml><?xml version="1.0" encoding="utf-8"?>
<ds:datastoreItem xmlns:ds="http://schemas.openxmlformats.org/officeDocument/2006/customXml" ds:itemID="{612379AE-3FCA-4444-A1F1-D54D423D5662}"/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84</TotalTime>
  <Words>1343</Words>
  <Application>Microsoft Office PowerPoint</Application>
  <PresentationFormat>Экран (4:3)</PresentationFormat>
  <Paragraphs>110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Выражение сравнения в сложном предложении</vt:lpstr>
      <vt:lpstr>Выражение реального сравнения</vt:lpstr>
      <vt:lpstr>Слайд 3</vt:lpstr>
      <vt:lpstr>Слайд 4</vt:lpstr>
      <vt:lpstr>Слайд 5</vt:lpstr>
      <vt:lpstr>Выражение предполагаемого сравнения</vt:lpstr>
      <vt:lpstr>Слайд 7</vt:lpstr>
      <vt:lpstr>Другие случаи выражения сравнения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Выражение сравнения в сложном предложении</dc:title>
  <dc:creator>Пользователь Windows</dc:creator>
  <cp:lastModifiedBy>Пользователь Windows</cp:lastModifiedBy>
  <cp:revision>9</cp:revision>
  <dcterms:created xsi:type="dcterms:W3CDTF">2014-04-15T21:40:30Z</dcterms:created>
  <dcterms:modified xsi:type="dcterms:W3CDTF">2014-04-15T23:05:29Z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